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a" initials="o" lastIdx="1" clrIdx="0">
    <p:extLst>
      <p:ext uri="{19B8F6BF-5375-455C-9EA6-DF929625EA0E}">
        <p15:presenceInfo xmlns:p15="http://schemas.microsoft.com/office/powerpoint/2012/main" userId="o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74" autoAdjust="0"/>
  </p:normalViewPr>
  <p:slideViewPr>
    <p:cSldViewPr snapToGrid="0">
      <p:cViewPr>
        <p:scale>
          <a:sx n="100" d="100"/>
          <a:sy n="100" d="100"/>
        </p:scale>
        <p:origin x="1236" y="-1722"/>
      </p:cViewPr>
      <p:guideLst>
        <p:guide orient="horz" pos="312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411EAD3-8924-4139-90FF-4EA5CF6A7D70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70C8273-6AE3-4F42-B453-2645996F3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24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8273-6AE3-4F42-B453-2645996F39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2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7" indent="0" algn="ctr">
              <a:buNone/>
              <a:defRPr sz="1500"/>
            </a:lvl2pPr>
            <a:lvl3pPr marL="685852" indent="0" algn="ctr">
              <a:buNone/>
              <a:defRPr sz="1350"/>
            </a:lvl3pPr>
            <a:lvl4pPr marL="1028779" indent="0" algn="ctr">
              <a:buNone/>
              <a:defRPr sz="1200"/>
            </a:lvl4pPr>
            <a:lvl5pPr marL="1371706" indent="0" algn="ctr">
              <a:buNone/>
              <a:defRPr sz="1200"/>
            </a:lvl5pPr>
            <a:lvl6pPr marL="1714632" indent="0" algn="ctr">
              <a:buNone/>
              <a:defRPr sz="1200"/>
            </a:lvl6pPr>
            <a:lvl7pPr marL="2057558" indent="0" algn="ctr">
              <a:buNone/>
              <a:defRPr sz="1200"/>
            </a:lvl7pPr>
            <a:lvl8pPr marL="2400484" indent="0" algn="ctr">
              <a:buNone/>
              <a:defRPr sz="1200"/>
            </a:lvl8pPr>
            <a:lvl9pPr marL="2743411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91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40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48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70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4"/>
            <a:ext cx="5915025" cy="4120621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0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1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7" indent="0">
              <a:buNone/>
              <a:defRPr sz="1500" b="1"/>
            </a:lvl2pPr>
            <a:lvl3pPr marL="685852" indent="0">
              <a:buNone/>
              <a:defRPr sz="1350" b="1"/>
            </a:lvl3pPr>
            <a:lvl4pPr marL="1028779" indent="0">
              <a:buNone/>
              <a:defRPr sz="1200" b="1"/>
            </a:lvl4pPr>
            <a:lvl5pPr marL="1371706" indent="0">
              <a:buNone/>
              <a:defRPr sz="1200" b="1"/>
            </a:lvl5pPr>
            <a:lvl6pPr marL="1714632" indent="0">
              <a:buNone/>
              <a:defRPr sz="1200" b="1"/>
            </a:lvl6pPr>
            <a:lvl7pPr marL="2057558" indent="0">
              <a:buNone/>
              <a:defRPr sz="1200" b="1"/>
            </a:lvl7pPr>
            <a:lvl8pPr marL="2400484" indent="0">
              <a:buNone/>
              <a:defRPr sz="1200" b="1"/>
            </a:lvl8pPr>
            <a:lvl9pPr marL="2743411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4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7" indent="0">
              <a:buNone/>
              <a:defRPr sz="1500" b="1"/>
            </a:lvl2pPr>
            <a:lvl3pPr marL="685852" indent="0">
              <a:buNone/>
              <a:defRPr sz="1350" b="1"/>
            </a:lvl3pPr>
            <a:lvl4pPr marL="1028779" indent="0">
              <a:buNone/>
              <a:defRPr sz="1200" b="1"/>
            </a:lvl4pPr>
            <a:lvl5pPr marL="1371706" indent="0">
              <a:buNone/>
              <a:defRPr sz="1200" b="1"/>
            </a:lvl5pPr>
            <a:lvl6pPr marL="1714632" indent="0">
              <a:buNone/>
              <a:defRPr sz="1200" b="1"/>
            </a:lvl6pPr>
            <a:lvl7pPr marL="2057558" indent="0">
              <a:buNone/>
              <a:defRPr sz="1200" b="1"/>
            </a:lvl7pPr>
            <a:lvl8pPr marL="2400484" indent="0">
              <a:buNone/>
              <a:defRPr sz="1200" b="1"/>
            </a:lvl8pPr>
            <a:lvl9pPr marL="2743411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6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01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27" indent="0">
              <a:buNone/>
              <a:defRPr sz="1050"/>
            </a:lvl2pPr>
            <a:lvl3pPr marL="685852" indent="0">
              <a:buNone/>
              <a:defRPr sz="900"/>
            </a:lvl3pPr>
            <a:lvl4pPr marL="1028779" indent="0">
              <a:buNone/>
              <a:defRPr sz="750"/>
            </a:lvl4pPr>
            <a:lvl5pPr marL="1371706" indent="0">
              <a:buNone/>
              <a:defRPr sz="750"/>
            </a:lvl5pPr>
            <a:lvl6pPr marL="1714632" indent="0">
              <a:buNone/>
              <a:defRPr sz="750"/>
            </a:lvl6pPr>
            <a:lvl7pPr marL="2057558" indent="0">
              <a:buNone/>
              <a:defRPr sz="750"/>
            </a:lvl7pPr>
            <a:lvl8pPr marL="2400484" indent="0">
              <a:buNone/>
              <a:defRPr sz="750"/>
            </a:lvl8pPr>
            <a:lvl9pPr marL="2743411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85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7" indent="0">
              <a:buNone/>
              <a:defRPr sz="2100"/>
            </a:lvl2pPr>
            <a:lvl3pPr marL="685852" indent="0">
              <a:buNone/>
              <a:defRPr sz="1800"/>
            </a:lvl3pPr>
            <a:lvl4pPr marL="1028779" indent="0">
              <a:buNone/>
              <a:defRPr sz="1500"/>
            </a:lvl4pPr>
            <a:lvl5pPr marL="1371706" indent="0">
              <a:buNone/>
              <a:defRPr sz="1500"/>
            </a:lvl5pPr>
            <a:lvl6pPr marL="1714632" indent="0">
              <a:buNone/>
              <a:defRPr sz="1500"/>
            </a:lvl6pPr>
            <a:lvl7pPr marL="2057558" indent="0">
              <a:buNone/>
              <a:defRPr sz="1500"/>
            </a:lvl7pPr>
            <a:lvl8pPr marL="2400484" indent="0">
              <a:buNone/>
              <a:defRPr sz="1500"/>
            </a:lvl8pPr>
            <a:lvl9pPr marL="2743411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27" indent="0">
              <a:buNone/>
              <a:defRPr sz="1050"/>
            </a:lvl2pPr>
            <a:lvl3pPr marL="685852" indent="0">
              <a:buNone/>
              <a:defRPr sz="900"/>
            </a:lvl3pPr>
            <a:lvl4pPr marL="1028779" indent="0">
              <a:buNone/>
              <a:defRPr sz="750"/>
            </a:lvl4pPr>
            <a:lvl5pPr marL="1371706" indent="0">
              <a:buNone/>
              <a:defRPr sz="750"/>
            </a:lvl5pPr>
            <a:lvl6pPr marL="1714632" indent="0">
              <a:buNone/>
              <a:defRPr sz="750"/>
            </a:lvl6pPr>
            <a:lvl7pPr marL="2057558" indent="0">
              <a:buNone/>
              <a:defRPr sz="750"/>
            </a:lvl7pPr>
            <a:lvl8pPr marL="2400484" indent="0">
              <a:buNone/>
              <a:defRPr sz="750"/>
            </a:lvl8pPr>
            <a:lvl9pPr marL="2743411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1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2111-BE9A-4E64-915D-71D439C7A9CF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BAE6-2160-43AF-8A4C-A4F9502A8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6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52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3" indent="-171463" algn="l" defTabSz="6858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0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5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42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9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94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21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48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74" indent="-171463" algn="l" defTabSz="68585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7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2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9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06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32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58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84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11" algn="l" defTabSz="68585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5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gif"/><Relationship Id="rId5" Type="http://schemas.openxmlformats.org/officeDocument/2006/relationships/hyperlink" Target="tel:&#65296;&#65300;&#65301;&#65293;&#65305;&#65304;&#65304;&#65293;&#65298;&#65296;&#65297;&#65296;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gif"/><Relationship Id="rId28" Type="http://schemas.openxmlformats.org/officeDocument/2006/relationships/image" Target="../media/image25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gif"/><Relationship Id="rId27" Type="http://schemas.openxmlformats.org/officeDocument/2006/relationships/image" Target="../media/image24.gif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340518E-8C8E-49E0-97DD-B7C6136BE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26728"/>
              </p:ext>
            </p:extLst>
          </p:nvPr>
        </p:nvGraphicFramePr>
        <p:xfrm>
          <a:off x="28755" y="1189747"/>
          <a:ext cx="6790963" cy="7981415"/>
        </p:xfrm>
        <a:graphic>
          <a:graphicData uri="http://schemas.openxmlformats.org/drawingml/2006/table">
            <a:tbl>
              <a:tblPr firstRow="1" firstCol="1" bandRow="1"/>
              <a:tblGrid>
                <a:gridCol w="933270">
                  <a:extLst>
                    <a:ext uri="{9D8B030D-6E8A-4147-A177-3AD203B41FA5}">
                      <a16:colId xmlns:a16="http://schemas.microsoft.com/office/drawing/2014/main" val="281173203"/>
                    </a:ext>
                  </a:extLst>
                </a:gridCol>
                <a:gridCol w="951086">
                  <a:extLst>
                    <a:ext uri="{9D8B030D-6E8A-4147-A177-3AD203B41FA5}">
                      <a16:colId xmlns:a16="http://schemas.microsoft.com/office/drawing/2014/main" val="1962183761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val="1967694547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1585966444"/>
                    </a:ext>
                  </a:extLst>
                </a:gridCol>
                <a:gridCol w="1018218">
                  <a:extLst>
                    <a:ext uri="{9D8B030D-6E8A-4147-A177-3AD203B41FA5}">
                      <a16:colId xmlns:a16="http://schemas.microsoft.com/office/drawing/2014/main" val="3958076637"/>
                    </a:ext>
                  </a:extLst>
                </a:gridCol>
                <a:gridCol w="1018007">
                  <a:extLst>
                    <a:ext uri="{9D8B030D-6E8A-4147-A177-3AD203B41FA5}">
                      <a16:colId xmlns:a16="http://schemas.microsoft.com/office/drawing/2014/main" val="543775269"/>
                    </a:ext>
                  </a:extLst>
                </a:gridCol>
                <a:gridCol w="889673">
                  <a:extLst>
                    <a:ext uri="{9D8B030D-6E8A-4147-A177-3AD203B41FA5}">
                      <a16:colId xmlns:a16="http://schemas.microsoft.com/office/drawing/2014/main" val="2109096019"/>
                    </a:ext>
                  </a:extLst>
                </a:gridCol>
              </a:tblGrid>
              <a:tr h="147157">
                <a:tc>
                  <a:txBody>
                    <a:bodyPr/>
                    <a:lstStyle/>
                    <a:p>
                      <a:pPr indent="267970" algn="just"/>
                      <a:r>
                        <a:rPr lang="ja-JP" altLang="en-US" sz="1000" b="1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1000" b="1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ja-JP" sz="1000" b="1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HG創英角ﾎﾟｯﾌﾟ体" panose="040B0A09000000000000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HG創英角ﾎﾟｯﾌﾟ体" panose="040B0A09000000000000" pitchFamily="49" charset="-128"/>
                          <a:cs typeface="Times New Roman" panose="02020603050405020304" pitchFamily="18" charset="0"/>
                        </a:rPr>
                        <a:t>　　　　　　　　　　　　　　　　　　　　　　　　　　　　　　　　　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月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火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水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木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金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b="1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土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7342"/>
                  </a:ext>
                </a:extLst>
              </a:tr>
              <a:tr h="60362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ja-JP" sz="7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  <a:spcBef>
                          <a:spcPts val="0"/>
                        </a:spcBef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r>
                        <a:rPr lang="ja-JP" altLang="en-US" sz="7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ja-JP" sz="7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152001"/>
                  </a:ext>
                </a:extLst>
              </a:tr>
              <a:tr h="3683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300"/>
                        </a:lnSpc>
                        <a:buFont typeface="+mj-ea"/>
                        <a:buNone/>
                      </a:pPr>
                      <a:r>
                        <a:rPr lang="ja-JP" altLang="en-US" sz="100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②</a:t>
                      </a:r>
                      <a:endParaRPr lang="ja-JP" altLang="ja-JP" sz="1000" kern="100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自習室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９：００～１５：００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en-US" sz="1000" b="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③</a:t>
                      </a:r>
                      <a:endParaRPr lang="en-US" altLang="ja-JP" sz="1000" b="0" kern="100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ＭＳ 明朝" panose="02020609040205080304" pitchFamily="17" charset="-128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悠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Youmen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ｓ①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8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</a:t>
                      </a:r>
                      <a:endParaRPr lang="ja-JP" sz="8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大きいいちご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てしごと日和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１０：００～１１：３０</a:t>
                      </a:r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なごみサロン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健康相談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960"/>
                        </a:lnSpc>
                      </a:pPr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６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大きいいちご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田奈元気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eep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くらぶ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7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（田奈交流センター）</a:t>
                      </a:r>
                      <a:endParaRPr lang="en-US" altLang="ja-JP" sz="7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７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ほっこりんこ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８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  <a:spcBef>
                          <a:spcPts val="0"/>
                        </a:spcBef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太極拳教室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93158"/>
                  </a:ext>
                </a:extLst>
              </a:tr>
              <a:tr h="114599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0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⑨</a:t>
                      </a:r>
                      <a:endParaRPr lang="ja-JP" sz="1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自習室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９：００～１５：００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秋の成瀬尾根散策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9:30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ja-JP" sz="7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ja-JP" sz="8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8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9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みんなでｳｫｰｷﾝｸﾞ</a:t>
                      </a:r>
                      <a:endParaRPr lang="en-US" altLang="ja-JP" sz="900" b="1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集合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14:30</a:t>
                      </a:r>
                      <a:r>
                        <a:rPr lang="ja-JP" altLang="en-US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17:00</a:t>
                      </a: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大きいいちご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まちかど相談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室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：００～１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15:30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17:00</a:t>
                      </a:r>
                    </a:p>
                    <a:p>
                      <a:pPr algn="just">
                        <a:lnSpc>
                          <a:spcPts val="9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悠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Youmen’s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②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11:30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17:00</a:t>
                      </a:r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ＭＳ 明朝" panose="02020609040205080304" pitchFamily="17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ＭＳ 明朝" panose="02020609040205080304" pitchFamily="17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１３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もみじのおてて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11:00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２：００～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ja-JP" altLang="en-US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恩田</a:t>
                      </a:r>
                      <a:r>
                        <a:rPr kumimoji="1" lang="en-US" altLang="ja-JP" sz="7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GoGo</a:t>
                      </a:r>
                      <a:r>
                        <a:rPr kumimoji="1" lang="ja-JP" altLang="en-US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！健康教室</a:t>
                      </a:r>
                      <a:endParaRPr kumimoji="1" lang="en-US" altLang="ja-JP" sz="7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kumimoji="1" lang="en-US" altLang="ja-JP" sz="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桂台コミュニティハウス）</a:t>
                      </a:r>
                      <a:endParaRPr kumimoji="1" lang="en-US" altLang="ja-JP" sz="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l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おんちゃんの部屋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11:50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17:00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endParaRPr lang="en-US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ほっこりんこ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か～る</a:t>
                      </a: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ＭＳ 明朝" panose="02020609040205080304" pitchFamily="17" charset="-128"/>
                        </a:rPr>
                        <a:t>軽体操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０～１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４５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０～１１：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４５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いこいこ手芸班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１５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989050"/>
                  </a:ext>
                </a:extLst>
              </a:tr>
              <a:tr h="103376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0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⑯</a:t>
                      </a:r>
                      <a:endParaRPr lang="ja-JP" sz="1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自習室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９：００～１５：００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１７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悠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Youmen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ｓ①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１８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大きいいちご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てしごと日和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altLang="ja-JP" sz="8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endParaRPr lang="ja-JP" altLang="ja-JP" sz="8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赤ちゃん教室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10:00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11:15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１：３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田奈元気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eep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くらぶ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7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（田奈交流センター）</a:t>
                      </a:r>
                      <a:endParaRPr lang="en-US" altLang="ja-JP" sz="7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1430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ほっこりんこ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よってこひろば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１２：３０～１４：００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スポーツ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13:00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14:00</a:t>
                      </a: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２２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太極拳教室</a:t>
                      </a:r>
                      <a:endParaRPr lang="en-US" altLang="ja-JP" sz="800" b="1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将棋・囲碁の会</a:t>
                      </a:r>
                      <a:endParaRPr lang="en-US" altLang="ja-JP" sz="800" b="1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endParaRPr lang="en-US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まちかど相談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室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3:00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l">
                        <a:lnSpc>
                          <a:spcPts val="960"/>
                        </a:lnSpc>
                      </a:pP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314"/>
                  </a:ext>
                </a:extLst>
              </a:tr>
              <a:tr h="29775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0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㉓</a:t>
                      </a:r>
                      <a:endParaRPr lang="ja-JP" sz="1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自習室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９：００～１５：００</a:t>
                      </a: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altLang="en-US" sz="1000" b="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㉔</a:t>
                      </a:r>
                      <a:endParaRPr lang="en-US" altLang="ja-JP" sz="1000" b="0" kern="100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kern="100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大きいいちご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うたの広場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ＭＳ 明朝" panose="02020609040205080304" pitchFamily="17" charset="-128"/>
                        </a:rPr>
                        <a:t>２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ＭＳ 明朝" panose="02020609040205080304" pitchFamily="17" charset="-128"/>
                        </a:rPr>
                        <a:t>6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小さいいちご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</a:p>
                    <a:p>
                      <a:pPr marL="0" marR="0" lvl="0" indent="0" algn="l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悠</a:t>
                      </a:r>
                      <a:r>
                        <a:rPr lang="en-US" altLang="ja-JP" sz="800" b="1" kern="100" dirty="0" err="1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Youmen’s</a:t>
                      </a: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②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52" rtl="0" eaLnBrk="1" fontAlgn="auto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ぷれいぱ～く</a:t>
                      </a:r>
                      <a:endParaRPr lang="ja-JP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ja-JP" altLang="en-US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恩田</a:t>
                      </a:r>
                      <a:r>
                        <a:rPr kumimoji="1" lang="en-US" altLang="ja-JP" sz="7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GoGo</a:t>
                      </a:r>
                      <a:r>
                        <a:rPr kumimoji="1" lang="ja-JP" altLang="en-US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kumimoji="1" lang="ja-JP" altLang="en-US" sz="7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健康教室</a:t>
                      </a:r>
                      <a:endParaRPr kumimoji="1" lang="en-US" altLang="ja-JP" sz="7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en-US" altLang="ja-JP" sz="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桂台コミュニティハウス）</a:t>
                      </a:r>
                      <a:endParaRPr kumimoji="1" lang="en-US" altLang="ja-JP" sz="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ja-JP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en-US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ほっこりんこ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１２：００～１５：００</a:t>
                      </a: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か～る</a:t>
                      </a: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ＭＳ 明朝" panose="02020609040205080304" pitchFamily="17" charset="-128"/>
                        </a:rPr>
                        <a:t>軽体操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０～１</a:t>
                      </a:r>
                      <a:r>
                        <a:rPr lang="en-US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４５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０～１１：</a:t>
                      </a: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４５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666750" indent="-666750" algn="just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ja-JP" sz="8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親子のひろば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kern="100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１０：００～１５：００</a:t>
                      </a:r>
                      <a:endParaRPr lang="ja-JP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126116"/>
                  </a:ext>
                </a:extLst>
              </a:tr>
              <a:tr h="72593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00" kern="100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㉚</a:t>
                      </a:r>
                      <a:endParaRPr lang="en-US" altLang="ja-JP" sz="1000" kern="100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ja-JP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自習室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ja-JP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９：００～１５：００</a:t>
                      </a:r>
                      <a:endParaRPr lang="en-US" alt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アロマ講座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ja-JP" altLang="en-US" sz="8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クリスマス企画</a:t>
                      </a: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960"/>
                        </a:lnSpc>
                      </a:pP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8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just">
                        <a:lnSpc>
                          <a:spcPts val="960"/>
                        </a:lnSpc>
                      </a:pPr>
                      <a:endParaRPr lang="ja-JP" altLang="ja-JP" sz="8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52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ja-JP" altLang="en-US" sz="8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ja-JP" sz="8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937902"/>
                  </a:ext>
                </a:extLst>
              </a:tr>
              <a:tr h="917622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ja-JP" sz="7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3072" marR="43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211281"/>
                  </a:ext>
                </a:extLst>
              </a:tr>
            </a:tbl>
          </a:graphicData>
        </a:graphic>
      </p:graphicFrame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8B2332A8-8E1E-42C3-BE6A-8E12277F8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83" y="8383429"/>
            <a:ext cx="2241734" cy="1908779"/>
          </a:xfrm>
          <a:prstGeom prst="rect">
            <a:avLst/>
          </a:prstGeom>
        </p:spPr>
      </p:pic>
      <p:pic>
        <p:nvPicPr>
          <p:cNvPr id="31" name="図 30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42E697B0-4B1C-4F82-BA61-E488E9E59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77" y="279532"/>
            <a:ext cx="2177717" cy="727251"/>
          </a:xfrm>
          <a:prstGeom prst="rect">
            <a:avLst/>
          </a:prstGeom>
        </p:spPr>
      </p:pic>
      <p:sp>
        <p:nvSpPr>
          <p:cNvPr id="8" name="角丸四角形 5">
            <a:extLst>
              <a:ext uri="{FF2B5EF4-FFF2-40B4-BE49-F238E27FC236}">
                <a16:creationId xmlns:a16="http://schemas.microsoft.com/office/drawing/2014/main" id="{51F24035-53BA-45E8-8EED-B0F23EA9CB8B}"/>
              </a:ext>
            </a:extLst>
          </p:cNvPr>
          <p:cNvSpPr/>
          <p:nvPr/>
        </p:nvSpPr>
        <p:spPr>
          <a:xfrm>
            <a:off x="7237582" y="5497305"/>
            <a:ext cx="916906" cy="9662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館内点検休館日</a:t>
            </a:r>
            <a:endParaRPr lang="ja-JP" altLang="en-US" sz="105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38FFA94B-CECB-43EF-872A-769F222F78B7}"/>
              </a:ext>
            </a:extLst>
          </p:cNvPr>
          <p:cNvSpPr txBox="1"/>
          <p:nvPr/>
        </p:nvSpPr>
        <p:spPr>
          <a:xfrm>
            <a:off x="122740" y="127916"/>
            <a:ext cx="2535733" cy="8759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年１１月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ja-JP" altLang="en-US" sz="140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横浜市恩田地域ケアプラザ　</a:t>
            </a:r>
            <a:endParaRPr lang="en-US" altLang="ja-JP" sz="140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ja-JP" altLang="en-US" sz="140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事業カレンダー♪</a:t>
            </a:r>
            <a:endParaRPr lang="ja-JP" altLang="en-US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F56719-B676-4FFB-A846-22134139C3EA}"/>
              </a:ext>
            </a:extLst>
          </p:cNvPr>
          <p:cNvSpPr txBox="1"/>
          <p:nvPr/>
        </p:nvSpPr>
        <p:spPr>
          <a:xfrm>
            <a:off x="-6109667" y="7745970"/>
            <a:ext cx="3904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【お問合せ】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横浜市恩田地域ケアプラザ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  <a:hlinkClick r:id="rId5"/>
              </a:rPr>
              <a:t>TEL: ０４５－９８８－２０１０</a:t>
            </a:r>
            <a:endParaRPr kumimoji="1" lang="en-US" altLang="ja-JP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sng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75076ED-18AC-4C1D-95F7-6CBB47FE6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80" y="7026422"/>
            <a:ext cx="1101714" cy="1100268"/>
          </a:xfrm>
          <a:prstGeom prst="rect">
            <a:avLst/>
          </a:prstGeom>
        </p:spPr>
      </p:pic>
      <p:pic>
        <p:nvPicPr>
          <p:cNvPr id="27" name="図 2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7A92E8B2-194A-4FE6-9190-58539851B1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/>
        </p:blipFill>
        <p:spPr>
          <a:xfrm>
            <a:off x="2327756" y="249052"/>
            <a:ext cx="2177717" cy="744224"/>
          </a:xfrm>
          <a:prstGeom prst="rect">
            <a:avLst/>
          </a:prstGeom>
        </p:spPr>
      </p:pic>
      <p:pic>
        <p:nvPicPr>
          <p:cNvPr id="34" name="図 33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ABEAB358-7AE5-48C9-BB85-28CF451CC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33" y="8528416"/>
            <a:ext cx="723347" cy="724300"/>
          </a:xfrm>
          <a:prstGeom prst="rect">
            <a:avLst/>
          </a:prstGeom>
        </p:spPr>
      </p:pic>
      <p:pic>
        <p:nvPicPr>
          <p:cNvPr id="36" name="図 3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8AC4C53-4514-4B60-8FF0-156F7805B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771" y="6814030"/>
            <a:ext cx="752077" cy="71853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1F53B9-0A6D-4D15-A860-AA9C9A2A5A49}"/>
              </a:ext>
            </a:extLst>
          </p:cNvPr>
          <p:cNvSpPr txBox="1"/>
          <p:nvPr/>
        </p:nvSpPr>
        <p:spPr>
          <a:xfrm>
            <a:off x="8154488" y="5264038"/>
            <a:ext cx="221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</a:p>
        </p:txBody>
      </p:sp>
      <p:pic>
        <p:nvPicPr>
          <p:cNvPr id="5" name="図 4" descr="図形&#10;&#10;自動的に生成された説明">
            <a:extLst>
              <a:ext uri="{FF2B5EF4-FFF2-40B4-BE49-F238E27FC236}">
                <a16:creationId xmlns:a16="http://schemas.microsoft.com/office/drawing/2014/main" id="{A2495F7A-2270-4110-A21C-DE76B8F22D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71" y="2992435"/>
            <a:ext cx="749674" cy="718949"/>
          </a:xfrm>
          <a:prstGeom prst="rect">
            <a:avLst/>
          </a:prstGeom>
        </p:spPr>
      </p:pic>
      <p:pic>
        <p:nvPicPr>
          <p:cNvPr id="39" name="図 38" descr="ダイアグラム&#10;&#10;自動的に生成された説明">
            <a:extLst>
              <a:ext uri="{FF2B5EF4-FFF2-40B4-BE49-F238E27FC236}">
                <a16:creationId xmlns:a16="http://schemas.microsoft.com/office/drawing/2014/main" id="{FD4A7302-EE37-4176-9341-7ACCA0F5BF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21" y="502055"/>
            <a:ext cx="2657415" cy="946345"/>
          </a:xfrm>
          <a:prstGeom prst="rect">
            <a:avLst/>
          </a:prstGeom>
        </p:spPr>
      </p:pic>
      <p:pic>
        <p:nvPicPr>
          <p:cNvPr id="25" name="図 24" descr="寝室, 部屋, レゴ が含まれている画像&#10;&#10;自動的に生成された説明">
            <a:extLst>
              <a:ext uri="{FF2B5EF4-FFF2-40B4-BE49-F238E27FC236}">
                <a16:creationId xmlns:a16="http://schemas.microsoft.com/office/drawing/2014/main" id="{EADA746D-BF85-4CCB-8D6E-B4664F3DD8C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21" y="-30511"/>
            <a:ext cx="2895845" cy="763962"/>
          </a:xfrm>
          <a:prstGeom prst="rect">
            <a:avLst/>
          </a:prstGeom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BF5DC744-C902-4600-89A5-EBAE1FA2084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47" y="8058955"/>
            <a:ext cx="727802" cy="727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4E7BE8-22CB-4C9D-B1A4-BAE92CC856D9}"/>
              </a:ext>
            </a:extLst>
          </p:cNvPr>
          <p:cNvSpPr txBox="1"/>
          <p:nvPr/>
        </p:nvSpPr>
        <p:spPr>
          <a:xfrm>
            <a:off x="988214" y="6303288"/>
            <a:ext cx="9436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（館内点検）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休館日</a:t>
            </a:r>
          </a:p>
        </p:txBody>
      </p:sp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D0D80F4-795E-4725-952E-EFAB866DB6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771" y="5675548"/>
            <a:ext cx="850360" cy="768067"/>
          </a:xfrm>
          <a:prstGeom prst="rect">
            <a:avLst/>
          </a:prstGeom>
        </p:spPr>
      </p:pic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75F40D68-BDB0-431C-B662-FF33F7058D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2" y="7352779"/>
            <a:ext cx="633727" cy="568315"/>
          </a:xfrm>
          <a:prstGeom prst="rect">
            <a:avLst/>
          </a:prstGeom>
        </p:spPr>
      </p:pic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5D12B9D8-BFDD-4645-994A-A0BF2BA30406}"/>
              </a:ext>
            </a:extLst>
          </p:cNvPr>
          <p:cNvSpPr txBox="1"/>
          <p:nvPr/>
        </p:nvSpPr>
        <p:spPr>
          <a:xfrm>
            <a:off x="7563003" y="-932683"/>
            <a:ext cx="3909483" cy="73089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70">
              <a:lnSpc>
                <a:spcPts val="1300"/>
              </a:lnSpc>
            </a:pPr>
            <a:r>
              <a:rPr lang="en-US" altLang="ja-JP" sz="105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ケアプラザへお越しになる皆様へ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》</a:t>
            </a:r>
            <a:endParaRPr lang="ja-JP" altLang="en-US" sz="9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3361" algn="just" defTabSz="914470">
              <a:lnSpc>
                <a:spcPts val="1300"/>
              </a:lnSpc>
            </a:pPr>
            <a:r>
              <a:rPr lang="ja-JP" altLang="en-US" sz="9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・感染症予防の為、館内ではマスク着用をお願いします</a:t>
            </a:r>
          </a:p>
          <a:p>
            <a:pPr indent="133361" algn="just" defTabSz="914470">
              <a:lnSpc>
                <a:spcPts val="1300"/>
              </a:lnSpc>
            </a:pPr>
            <a:r>
              <a:rPr lang="ja-JP" altLang="en-US" sz="9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・発熱・倦怠感・風邪症状等体調がすぐれない方は来館をお控えください</a:t>
            </a:r>
          </a:p>
          <a:p>
            <a:pPr indent="133361" algn="just" defTabSz="914470">
              <a:lnSpc>
                <a:spcPts val="1300"/>
              </a:lnSpc>
            </a:pPr>
            <a:r>
              <a:rPr lang="ja-JP" altLang="en-US" sz="9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・入館時に検温・手指消毒をお願いしています</a:t>
            </a:r>
          </a:p>
          <a:p>
            <a:pPr algn="just" defTabSz="914470"/>
            <a:r>
              <a:rPr lang="en-US" sz="105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05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AE45F204-32EF-66AC-A943-DFEDD7ABF45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67867" r="5337" b="2515"/>
          <a:stretch/>
        </p:blipFill>
        <p:spPr>
          <a:xfrm>
            <a:off x="9142709" y="6187368"/>
            <a:ext cx="2990861" cy="663649"/>
          </a:xfrm>
          <a:prstGeom prst="rect">
            <a:avLst/>
          </a:prstGeom>
        </p:spPr>
      </p:pic>
      <p:pic>
        <p:nvPicPr>
          <p:cNvPr id="10" name="図 9" descr="花の絵&#10;&#10;低い精度で自動的に生成された説明">
            <a:extLst>
              <a:ext uri="{FF2B5EF4-FFF2-40B4-BE49-F238E27FC236}">
                <a16:creationId xmlns:a16="http://schemas.microsoft.com/office/drawing/2014/main" id="{1656C9F2-9BE9-7FB4-E5C3-6674D6DA9026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19" y="9718516"/>
            <a:ext cx="1029190" cy="756781"/>
          </a:xfrm>
          <a:prstGeom prst="rect">
            <a:avLst/>
          </a:prstGeom>
        </p:spPr>
      </p:pic>
      <p:pic>
        <p:nvPicPr>
          <p:cNvPr id="13" name="図 12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C399C225-B8A7-ECE7-73C7-ACC8B62EA752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8" y="3216195"/>
            <a:ext cx="1332183" cy="46602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E79CC5-EE63-A787-FD2F-23E69AF2F746}"/>
              </a:ext>
            </a:extLst>
          </p:cNvPr>
          <p:cNvSpPr txBox="1"/>
          <p:nvPr/>
        </p:nvSpPr>
        <p:spPr>
          <a:xfrm>
            <a:off x="-6109667" y="9252716"/>
            <a:ext cx="4475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※事業は都合により変更になる場合があります。</a:t>
            </a: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※この事業カレンダーは、恩田地域ケアプラザ ブログにも毎月掲載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</a:t>
            </a: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ています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defTabSz="685852">
              <a:defRPr/>
            </a:pP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発熱・倦怠感・風邪症状等体調がすぐれない方は来館をお控えください。</a:t>
            </a:r>
            <a:endParaRPr kumimoji="1" lang="ja-JP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59FE92-7186-95D8-D407-59616729167C}"/>
              </a:ext>
            </a:extLst>
          </p:cNvPr>
          <p:cNvSpPr txBox="1"/>
          <p:nvPr/>
        </p:nvSpPr>
        <p:spPr>
          <a:xfrm>
            <a:off x="4351225" y="60898"/>
            <a:ext cx="2481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１１月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7F42633-1E29-E4F9-E4A4-2109E96DD3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5676" y="1873014"/>
            <a:ext cx="3615741" cy="283925"/>
          </a:xfrm>
          <a:prstGeom prst="rect">
            <a:avLst/>
          </a:prstGeom>
        </p:spPr>
      </p:pic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0C156744-E7B7-D3A7-06D4-892D6813841A}"/>
              </a:ext>
            </a:extLst>
          </p:cNvPr>
          <p:cNvSpPr txBox="1"/>
          <p:nvPr/>
        </p:nvSpPr>
        <p:spPr>
          <a:xfrm>
            <a:off x="-5870631" y="2048080"/>
            <a:ext cx="4679112" cy="662638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70"/>
            <a:r>
              <a:rPr lang="en-US" altLang="ja-JP" sz="7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ケアプラザへお越しになる皆様へ</a:t>
            </a:r>
            <a:r>
              <a:rPr lang="en-US" altLang="ja-JP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》</a:t>
            </a:r>
            <a:endParaRPr lang="ja-JP" altLang="en-US" sz="10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33361" algn="just" defTabSz="914470"/>
            <a:r>
              <a:rPr lang="ja-JP" altLang="en-US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・感染症予防の為、館内ではマスク着用をお願いします</a:t>
            </a:r>
          </a:p>
          <a:p>
            <a:pPr indent="133361" algn="just" defTabSz="914470"/>
            <a:r>
              <a:rPr lang="ja-JP" altLang="en-US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・発熱・倦怠感・風邪症状等体調がすぐれない方は来館をお控えください　　　　　　　　　　　　　　</a:t>
            </a:r>
          </a:p>
          <a:p>
            <a:pPr indent="133361" algn="just" defTabSz="914470"/>
            <a:endParaRPr lang="ja-JP" altLang="en-US" sz="10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 defTabSz="914470"/>
            <a:r>
              <a:rPr lang="en-US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0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 descr="ダイアグラム&#10;&#10;自動的に生成された説明">
            <a:extLst>
              <a:ext uri="{FF2B5EF4-FFF2-40B4-BE49-F238E27FC236}">
                <a16:creationId xmlns:a16="http://schemas.microsoft.com/office/drawing/2014/main" id="{70ADBCDE-5428-3B3C-7F55-BF4F0C507A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82916" y="9052445"/>
            <a:ext cx="1945430" cy="133214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EE6780-0ACA-4B75-9062-61FF9F1FFCAC}"/>
              </a:ext>
            </a:extLst>
          </p:cNvPr>
          <p:cNvSpPr/>
          <p:nvPr/>
        </p:nvSpPr>
        <p:spPr>
          <a:xfrm>
            <a:off x="234491" y="9154693"/>
            <a:ext cx="1650417" cy="27984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0"/>
            <a:r>
              <a:rPr lang="ja-JP" altLang="en-US" sz="1050" b="1" kern="100" dirty="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恩田ケアプラザ  ブログ</a:t>
            </a:r>
            <a:endParaRPr lang="ja-JP" altLang="en-US" sz="1050" kern="100" dirty="0">
              <a:solidFill>
                <a:sysClr val="windowText" lastClr="000000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6820B4F-122A-4FBC-9F0B-CE315E2B8DC6}"/>
              </a:ext>
            </a:extLst>
          </p:cNvPr>
          <p:cNvSpPr/>
          <p:nvPr/>
        </p:nvSpPr>
        <p:spPr>
          <a:xfrm>
            <a:off x="2057395" y="9171767"/>
            <a:ext cx="478885" cy="2456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4470"/>
            <a:r>
              <a:rPr lang="ja-JP" altLang="en-US" sz="1050" b="1" kern="100" dirty="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検索</a:t>
            </a:r>
            <a:endParaRPr lang="ja-JP" altLang="en-US" sz="1050" kern="100" dirty="0">
              <a:solidFill>
                <a:sysClr val="windowText" lastClr="000000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 descr="QR コード&#10;&#10;自動的に生成された説明">
            <a:extLst>
              <a:ext uri="{FF2B5EF4-FFF2-40B4-BE49-F238E27FC236}">
                <a16:creationId xmlns:a16="http://schemas.microsoft.com/office/drawing/2014/main" id="{5D9BB144-6B8D-4E56-8A4A-20A49213C6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09" y="8972038"/>
            <a:ext cx="796925" cy="776803"/>
          </a:xfrm>
          <a:prstGeom prst="rect">
            <a:avLst/>
          </a:prstGeom>
        </p:spPr>
      </p:pic>
      <p:sp>
        <p:nvSpPr>
          <p:cNvPr id="19" name="右矢印 13">
            <a:extLst>
              <a:ext uri="{FF2B5EF4-FFF2-40B4-BE49-F238E27FC236}">
                <a16:creationId xmlns:a16="http://schemas.microsoft.com/office/drawing/2014/main" id="{DF651F6B-8752-48EA-8344-B70AA87EBC02}"/>
              </a:ext>
            </a:extLst>
          </p:cNvPr>
          <p:cNvSpPr/>
          <p:nvPr/>
        </p:nvSpPr>
        <p:spPr>
          <a:xfrm rot="10800000">
            <a:off x="-1468283" y="2378386"/>
            <a:ext cx="410658" cy="19916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70"/>
            <a:endParaRPr lang="ja-JP" altLang="en-US" kern="0" dirty="0">
              <a:solidFill>
                <a:sysClr val="windowText" lastClr="000000"/>
              </a:solidFill>
              <a:latin typeface="Century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B168C8E9-6618-4F55-A1A3-CF1FAB89DD57}"/>
              </a:ext>
            </a:extLst>
          </p:cNvPr>
          <p:cNvSpPr txBox="1"/>
          <p:nvPr/>
        </p:nvSpPr>
        <p:spPr>
          <a:xfrm>
            <a:off x="-1829185" y="2856811"/>
            <a:ext cx="1323142" cy="3497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ここから恩田ブログ</a:t>
            </a:r>
            <a:endParaRPr lang="en-US" altLang="ja-JP" sz="8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に入れます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1F39D46-7192-9404-427A-1C72A3DC0C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6367" y="3597095"/>
            <a:ext cx="3832582" cy="349714"/>
          </a:xfrm>
          <a:prstGeom prst="rect">
            <a:avLst/>
          </a:prstGeom>
        </p:spPr>
      </p:pic>
      <p:pic>
        <p:nvPicPr>
          <p:cNvPr id="35" name="図 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10F822-2F3C-1091-BA9A-9488688AE09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9601" y="4150874"/>
            <a:ext cx="1829429" cy="1030901"/>
          </a:xfrm>
          <a:prstGeom prst="rect">
            <a:avLst/>
          </a:prstGeom>
        </p:spPr>
      </p:pic>
      <p:pic>
        <p:nvPicPr>
          <p:cNvPr id="40" name="図 39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1251AEA4-E9D5-3325-4BC2-FB9139B8FC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188" y="4346267"/>
            <a:ext cx="712384" cy="66967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24BFC6C-BF7D-46AB-19FA-DBE6425358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4" y="1425139"/>
            <a:ext cx="2838621" cy="471315"/>
          </a:xfrm>
          <a:prstGeom prst="rect">
            <a:avLst/>
          </a:prstGeom>
        </p:spPr>
      </p:pic>
      <p:pic>
        <p:nvPicPr>
          <p:cNvPr id="41" name="図 40" descr="木, 挿絵 が含まれている画像&#10;&#10;自動的に生成された説明">
            <a:extLst>
              <a:ext uri="{FF2B5EF4-FFF2-40B4-BE49-F238E27FC236}">
                <a16:creationId xmlns:a16="http://schemas.microsoft.com/office/drawing/2014/main" id="{B0972861-59DD-3051-2A48-6D11B05D11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537" y="2634529"/>
            <a:ext cx="1018141" cy="801314"/>
          </a:xfrm>
          <a:prstGeom prst="rect">
            <a:avLst/>
          </a:prstGeom>
        </p:spPr>
      </p:pic>
      <p:pic>
        <p:nvPicPr>
          <p:cNvPr id="42" name="図 41" descr="花, 挿絵 が含まれている画像&#10;&#10;自動的に生成された説明">
            <a:extLst>
              <a:ext uri="{FF2B5EF4-FFF2-40B4-BE49-F238E27FC236}">
                <a16:creationId xmlns:a16="http://schemas.microsoft.com/office/drawing/2014/main" id="{9DD154FC-15AC-7FD4-BC2A-92B5F751DA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91" y="5181775"/>
            <a:ext cx="782235" cy="746270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A2D954E1-0F3D-AA07-EAAA-2F103E7779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157" y="6580544"/>
            <a:ext cx="720679" cy="63679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9CE0633-966D-F484-744F-F3E30F258425}"/>
              </a:ext>
            </a:extLst>
          </p:cNvPr>
          <p:cNvSpPr txBox="1"/>
          <p:nvPr/>
        </p:nvSpPr>
        <p:spPr>
          <a:xfrm>
            <a:off x="-3103246" y="4763733"/>
            <a:ext cx="1829429" cy="192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ja-JP" altLang="en-US" sz="3600" b="0" i="0" u="none" strike="noStrike" baseline="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あつまれ！ラジオ体操の会</a:t>
            </a:r>
            <a:endParaRPr lang="ja-JP" altLang="en-US" sz="800" b="0" i="0" u="none" strike="noStrike" baseline="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ラジオ体操指導員来る！</a:t>
            </a:r>
            <a:endParaRPr lang="ja-JP" altLang="en-US" sz="800" b="0" i="0" u="none" strike="noStrike" baseline="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	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258288A-6BE9-2AA9-AA52-685104E65D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47809" y="7627469"/>
            <a:ext cx="2032051" cy="167991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A8B85A0-6CC0-49BB-CC01-EE78F3481086}"/>
              </a:ext>
            </a:extLst>
          </p:cNvPr>
          <p:cNvSpPr txBox="1"/>
          <p:nvPr/>
        </p:nvSpPr>
        <p:spPr>
          <a:xfrm>
            <a:off x="83638" y="7551648"/>
            <a:ext cx="4785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  <a:r>
              <a:rPr kumimoji="1" lang="ja-JP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【お問合せ】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横浜市恩田地域ケアプラザ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lvl="0" defTabSz="685852"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</a:t>
            </a:r>
            <a:r>
              <a:rPr kumimoji="1" lang="en-US" altLang="ja-JP" sz="11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/>
              </a:rPr>
              <a:t> TEL: ０４５－９８８－２０１０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685852"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lvl="0" defTabSz="685852">
              <a:defRPr/>
            </a:pP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※事業は都合により変更になる場合があります。</a:t>
            </a:r>
          </a:p>
          <a:p>
            <a:pPr marL="0" marR="0" lvl="0" indent="0" algn="l" defTabSz="685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※この事業カレンダーは、恩田地域ケアプラザ ブログにも毎月掲載しています。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algn="just" defTabSz="914470"/>
            <a:r>
              <a:rPr lang="en-US" altLang="ja-JP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kern="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発熱・倦怠感・風邪症状等体調がすぐれない方は来館をお控え下さい。</a:t>
            </a:r>
            <a:endParaRPr lang="en-US" altLang="ja-JP" sz="10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 defTabSz="914470"/>
            <a:endParaRPr lang="en-US" altLang="ja-JP" sz="1000" kern="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6">
            <a:extLst>
              <a:ext uri="{FF2B5EF4-FFF2-40B4-BE49-F238E27FC236}">
                <a16:creationId xmlns:a16="http://schemas.microsoft.com/office/drawing/2014/main" id="{D8121941-0144-DAA6-43BE-AA80A19147EF}"/>
              </a:ext>
            </a:extLst>
          </p:cNvPr>
          <p:cNvSpPr txBox="1"/>
          <p:nvPr/>
        </p:nvSpPr>
        <p:spPr>
          <a:xfrm>
            <a:off x="3802342" y="9255210"/>
            <a:ext cx="1889892" cy="4624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1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ここから</a:t>
            </a:r>
            <a:endParaRPr lang="en-US" altLang="ja-JP" sz="1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1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恩田ブログに入れます</a:t>
            </a:r>
          </a:p>
        </p:txBody>
      </p:sp>
      <p:sp>
        <p:nvSpPr>
          <p:cNvPr id="48" name="右矢印 13">
            <a:extLst>
              <a:ext uri="{FF2B5EF4-FFF2-40B4-BE49-F238E27FC236}">
                <a16:creationId xmlns:a16="http://schemas.microsoft.com/office/drawing/2014/main" id="{9ACF1B9D-493F-0225-5924-E9A2C2AC3639}"/>
              </a:ext>
            </a:extLst>
          </p:cNvPr>
          <p:cNvSpPr/>
          <p:nvPr/>
        </p:nvSpPr>
        <p:spPr>
          <a:xfrm rot="10800000">
            <a:off x="3544177" y="9171767"/>
            <a:ext cx="266932" cy="34557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70"/>
            <a:endParaRPr lang="ja-JP" altLang="en-US" kern="0">
              <a:solidFill>
                <a:sysClr val="windowText" lastClr="000000"/>
              </a:solidFill>
              <a:latin typeface="Century"/>
              <a:ea typeface="ＭＳ 明朝" panose="02020609040205080304" pitchFamily="17" charset="-128"/>
            </a:endParaRPr>
          </a:p>
        </p:txBody>
      </p:sp>
      <p:pic>
        <p:nvPicPr>
          <p:cNvPr id="38" name="図 37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F1E71869-D665-50AE-926C-0C32D7DBB1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0" y="7365741"/>
            <a:ext cx="837287" cy="83728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029225B-82CF-D878-4DF3-B73AD5D6F38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9" y="1425140"/>
            <a:ext cx="5688512" cy="5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853</Words>
  <Application>Microsoft Office PowerPoint</Application>
  <PresentationFormat>A4 210 x 297 mm</PresentationFormat>
  <Paragraphs>231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HGP創英角ﾎﾟｯﾌﾟ体</vt:lpstr>
      <vt:lpstr>HG丸ｺﾞｼｯｸM-PRO</vt:lpstr>
      <vt:lpstr>ＭＳ 明朝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onda</dc:creator>
  <cp:lastModifiedBy>onda3</cp:lastModifiedBy>
  <cp:revision>195</cp:revision>
  <cp:lastPrinted>2025-10-20T05:25:10Z</cp:lastPrinted>
  <dcterms:created xsi:type="dcterms:W3CDTF">2020-09-22T03:20:51Z</dcterms:created>
  <dcterms:modified xsi:type="dcterms:W3CDTF">2025-10-20T07:22:14Z</dcterms:modified>
</cp:coreProperties>
</file>